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4" r:id="rId7"/>
    <p:sldId id="262" r:id="rId8"/>
    <p:sldId id="263" r:id="rId9"/>
    <p:sldId id="284" r:id="rId10"/>
    <p:sldId id="261" r:id="rId11"/>
    <p:sldId id="265" r:id="rId12"/>
    <p:sldId id="266" r:id="rId13"/>
    <p:sldId id="274" r:id="rId14"/>
    <p:sldId id="288" r:id="rId15"/>
    <p:sldId id="289" r:id="rId16"/>
    <p:sldId id="290" r:id="rId17"/>
    <p:sldId id="291" r:id="rId18"/>
    <p:sldId id="292" r:id="rId19"/>
    <p:sldId id="293" r:id="rId20"/>
    <p:sldId id="269" r:id="rId21"/>
    <p:sldId id="270" r:id="rId22"/>
    <p:sldId id="271" r:id="rId23"/>
    <p:sldId id="298" r:id="rId24"/>
    <p:sldId id="299" r:id="rId25"/>
    <p:sldId id="294" r:id="rId26"/>
    <p:sldId id="278" r:id="rId27"/>
    <p:sldId id="279" r:id="rId28"/>
    <p:sldId id="297" r:id="rId29"/>
    <p:sldId id="296" r:id="rId30"/>
    <p:sldId id="280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7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A3002-BD98-4238-BF46-27514561D307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8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78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8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8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9E177-DEDB-48CF-B4AC-C675EB211E8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7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179;g119c79fd7f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100"/>
          </a:p>
        </p:txBody>
      </p:sp>
      <p:sp>
        <p:nvSpPr>
          <p:cNvPr id="1048648" name="Google Shape;180;g119c79fd7f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54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86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248;g117b53b5ae0_1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100"/>
          </a:p>
        </p:txBody>
      </p:sp>
      <p:sp>
        <p:nvSpPr>
          <p:cNvPr id="1048660" name="Google Shape;249;g117b53b5ae0_1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9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3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5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66" name="Google Shape;30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36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1" name="Google Shape;36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•"/>
            </a:pPr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72" name="Google Shape;37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21CFC202-5E17-4A63-E5C5-7CF8203B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319;p32:notes">
            <a:extLst>
              <a:ext uri="{FF2B5EF4-FFF2-40B4-BE49-F238E27FC236}">
                <a16:creationId xmlns:a16="http://schemas.microsoft.com/office/drawing/2014/main" id="{81419A93-6912-9BFB-5266-06E063BB1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0" name="Google Shape;320;p32:notes">
            <a:extLst>
              <a:ext uri="{FF2B5EF4-FFF2-40B4-BE49-F238E27FC236}">
                <a16:creationId xmlns:a16="http://schemas.microsoft.com/office/drawing/2014/main" id="{CB0DB6E3-ABD0-AF86-C701-BB3B85F9D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91" name="Google Shape;321;p32:notes">
            <a:extLst>
              <a:ext uri="{FF2B5EF4-FFF2-40B4-BE49-F238E27FC236}">
                <a16:creationId xmlns:a16="http://schemas.microsoft.com/office/drawing/2014/main" id="{EB3E445E-2551-0F4C-209A-903FC44BB9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09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D1C161-945B-B78C-75F1-E349FBE8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319;p32:notes">
            <a:extLst>
              <a:ext uri="{FF2B5EF4-FFF2-40B4-BE49-F238E27FC236}">
                <a16:creationId xmlns:a16="http://schemas.microsoft.com/office/drawing/2014/main" id="{8F30701E-9740-CC49-AC91-AB99D38B8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0" name="Google Shape;320;p32:notes">
            <a:extLst>
              <a:ext uri="{FF2B5EF4-FFF2-40B4-BE49-F238E27FC236}">
                <a16:creationId xmlns:a16="http://schemas.microsoft.com/office/drawing/2014/main" id="{2DE87451-B5ED-7F34-F74A-A412616C6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91" name="Google Shape;321;p32:notes">
            <a:extLst>
              <a:ext uri="{FF2B5EF4-FFF2-40B4-BE49-F238E27FC236}">
                <a16:creationId xmlns:a16="http://schemas.microsoft.com/office/drawing/2014/main" id="{8EA5A059-80F1-A8F0-56BA-DEA5F13B9D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0308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/>
          </a:p>
        </p:txBody>
      </p:sp>
      <p:sp>
        <p:nvSpPr>
          <p:cNvPr id="1048691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Google Shape;42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1" name="Google Shape;42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6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17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>
          <a:extLst>
            <a:ext uri="{FF2B5EF4-FFF2-40B4-BE49-F238E27FC236}">
              <a16:creationId xmlns:a16="http://schemas.microsoft.com/office/drawing/2014/main" id="{7F9856BF-ED07-AC49-6E25-019BBC639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436;p21:notes">
            <a:extLst>
              <a:ext uri="{FF2B5EF4-FFF2-40B4-BE49-F238E27FC236}">
                <a16:creationId xmlns:a16="http://schemas.microsoft.com/office/drawing/2014/main" id="{DC2C97A8-4B22-556C-8F4B-0F45FAC89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6" name="Google Shape;437;p21:notes">
            <a:extLst>
              <a:ext uri="{FF2B5EF4-FFF2-40B4-BE49-F238E27FC236}">
                <a16:creationId xmlns:a16="http://schemas.microsoft.com/office/drawing/2014/main" id="{0BDC431D-4478-7E96-51E2-D83B3B519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17" name="Google Shape;438;p21:notes">
            <a:extLst>
              <a:ext uri="{FF2B5EF4-FFF2-40B4-BE49-F238E27FC236}">
                <a16:creationId xmlns:a16="http://schemas.microsoft.com/office/drawing/2014/main" id="{236BD2ED-08B4-2E5D-19AB-F9D36194AD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27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6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17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457;g119d57008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0" name="Google Shape;458;g119d57008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721" name="Google Shape;459;g119d57008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03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Google Shape;4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4" name="Google Shape;4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5" name="Google Shape;48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Google Shape;4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32" name="Google Shape;4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1048611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048642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100"/>
          </a:p>
        </p:txBody>
      </p:sp>
      <p:sp>
        <p:nvSpPr>
          <p:cNvPr id="1048623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100"/>
          </a:p>
        </p:txBody>
      </p:sp>
      <p:sp>
        <p:nvSpPr>
          <p:cNvPr id="1048635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100"/>
          </a:p>
        </p:txBody>
      </p:sp>
      <p:sp>
        <p:nvSpPr>
          <p:cNvPr id="1048623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144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19" name="Google Shape;145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7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6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16;p61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582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9pPr>
          </a:lstStyle>
          <a:p>
            <a:endParaRPr/>
          </a:p>
        </p:txBody>
      </p:sp>
      <p:sp>
        <p:nvSpPr>
          <p:cNvPr id="1048583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28" name="Google Shape;19;p61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25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05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06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29" name="Google Shape;28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45;p37"/>
          <p:cNvSpPr/>
          <p:nvPr/>
        </p:nvSpPr>
        <p:spPr>
          <a:xfrm>
            <a:off x="0" y="11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37" name="Google Shape;46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38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30" name="Google Shape;48;p37"/>
          <p:cNvCxnSpPr/>
          <p:nvPr/>
        </p:nvCxnSpPr>
        <p:spPr>
          <a:xfrm>
            <a:off x="12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7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5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6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7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7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74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6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16;p61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582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lvl9pPr>
          </a:lstStyle>
          <a:p>
            <a:endParaRPr/>
          </a:p>
        </p:txBody>
      </p:sp>
      <p:sp>
        <p:nvSpPr>
          <p:cNvPr id="1048583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28" name="Google Shape;19;p61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25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05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06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29" name="Google Shape;28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45;p37"/>
          <p:cNvSpPr/>
          <p:nvPr/>
        </p:nvSpPr>
        <p:spPr>
          <a:xfrm>
            <a:off x="0" y="11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37" name="Google Shape;46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38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145730" name="Google Shape;48;p37"/>
          <p:cNvCxnSpPr/>
          <p:nvPr/>
        </p:nvCxnSpPr>
        <p:spPr>
          <a:xfrm>
            <a:off x="12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5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6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7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7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74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7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02344-B73A-490F-B091-E81545D80385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6CC57-3CFA-450A-BC74-2F3866092CF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hyperlink" Target="https://www.linkedin.com/in/pourush-kumar-gupta-4b1758240?lipi=urn%3Ali%3Apage%3Ad_flagship3_profile_view_base_contact_details%3Bej3BsGZxSJCvZGWg6WPpmA%3D%3D" TargetMode="External"/><Relationship Id="rId4" Type="http://schemas.openxmlformats.org/officeDocument/2006/relationships/hyperlink" Target="https://www.linkedin.com/in/pitabasa-mohapatra-a10b2918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aathisakthi-g" TargetMode="External"/><Relationship Id="rId4" Type="http://schemas.openxmlformats.org/officeDocument/2006/relationships/hyperlink" Target="https://www.linkedin.com/in/a-a-ashwini-45a9221b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97;p2"/>
          <p:cNvSpPr txBox="1">
            <a:spLocks noGrp="1"/>
          </p:cNvSpPr>
          <p:nvPr>
            <p:ph type="title"/>
          </p:nvPr>
        </p:nvSpPr>
        <p:spPr>
          <a:xfrm>
            <a:off x="242944" y="200552"/>
            <a:ext cx="11506604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b="1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AI-Powered Electricity Price Forecasting</a:t>
            </a:r>
          </a:p>
        </p:txBody>
      </p:sp>
      <p:sp>
        <p:nvSpPr>
          <p:cNvPr id="1048585" name="Google Shape;98;p2"/>
          <p:cNvSpPr txBox="1"/>
          <p:nvPr/>
        </p:nvSpPr>
        <p:spPr>
          <a:xfrm>
            <a:off x="242944" y="860611"/>
            <a:ext cx="3537600" cy="41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52" name="Google Shape;99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FC6C4-2C07-84F6-6AF6-4BA4978DB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4" y="1274562"/>
            <a:ext cx="10540243" cy="4636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182;g119c79fd7f2_1_58"/>
          <p:cNvSpPr txBox="1">
            <a:spLocks noGrp="1"/>
          </p:cNvSpPr>
          <p:nvPr>
            <p:ph type="title"/>
          </p:nvPr>
        </p:nvSpPr>
        <p:spPr>
          <a:xfrm>
            <a:off x="155575" y="232940"/>
            <a:ext cx="110493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Technical Stacks</a:t>
            </a:r>
            <a:endParaRPr sz="3200" b="1" dirty="0">
              <a:solidFill>
                <a:srgbClr val="00B0F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44" name="Google Shape;183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45" name="Google Shape;184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8" name="Google Shape;185;g119c79fd7f2_1_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6" name="TextBox 5"/>
          <p:cNvSpPr txBox="1"/>
          <p:nvPr/>
        </p:nvSpPr>
        <p:spPr>
          <a:xfrm>
            <a:off x="307975" y="930275"/>
            <a:ext cx="4794885" cy="53651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IN" sz="1100" b="1" dirty="0"/>
              <a:t>1. Programming Language &amp; Libraries:</a:t>
            </a:r>
          </a:p>
          <a:p>
            <a:r>
              <a:rPr lang="en-IN" sz="1100" b="1" dirty="0"/>
              <a:t>      -- Python</a:t>
            </a:r>
            <a:r>
              <a:rPr lang="en-IN" sz="1100" dirty="0"/>
              <a:t> (Primary language)</a:t>
            </a:r>
          </a:p>
          <a:p>
            <a:r>
              <a:rPr lang="en-IN" sz="1100" b="1" dirty="0"/>
              <a:t>      --  NumPy, Pandas</a:t>
            </a:r>
            <a:r>
              <a:rPr lang="en-US" altLang="en-IN" sz="1100" b="1" dirty="0"/>
              <a:t>, sklearn</a:t>
            </a:r>
            <a:r>
              <a:rPr lang="en-IN" sz="1100" dirty="0"/>
              <a:t> (Data handling)</a:t>
            </a:r>
          </a:p>
          <a:p>
            <a:r>
              <a:rPr lang="en-IN" sz="1100" dirty="0"/>
              <a:t>      -- </a:t>
            </a:r>
            <a:r>
              <a:rPr lang="en-US" altLang="en-IN" sz="1100" b="1" dirty="0"/>
              <a:t>Tensorflow</a:t>
            </a:r>
          </a:p>
          <a:p>
            <a:r>
              <a:rPr lang="en-US" altLang="en-IN" sz="1100" dirty="0"/>
              <a:t>     -- </a:t>
            </a:r>
            <a:r>
              <a:rPr lang="en-US" altLang="en-IN" sz="1100" b="1" dirty="0"/>
              <a:t>pickle, Joblib</a:t>
            </a:r>
            <a:endParaRPr lang="en-IN" sz="1100" dirty="0"/>
          </a:p>
          <a:p>
            <a:r>
              <a:rPr lang="en-IN" sz="1100" dirty="0"/>
              <a:t>2. </a:t>
            </a:r>
            <a:r>
              <a:rPr lang="en-US" altLang="en-IN" sz="1100" b="1" dirty="0"/>
              <a:t>SQL</a:t>
            </a:r>
            <a:r>
              <a:rPr lang="en-IN" sz="1100" b="1" dirty="0"/>
              <a:t> Tools:</a:t>
            </a:r>
          </a:p>
          <a:p>
            <a:r>
              <a:rPr lang="en-IN" sz="1100" b="1" dirty="0"/>
              <a:t>      --  </a:t>
            </a:r>
            <a:r>
              <a:rPr lang="en-US" altLang="en-IN" sz="1100" b="1" dirty="0"/>
              <a:t>SQL Alchemy</a:t>
            </a:r>
          </a:p>
          <a:p>
            <a:r>
              <a:rPr lang="en-US" altLang="en-IN" sz="1100" b="1" dirty="0"/>
              <a:t>      -- Urllib</a:t>
            </a:r>
          </a:p>
          <a:p>
            <a:r>
              <a:rPr lang="en-IN" sz="1100" b="1" dirty="0"/>
              <a:t>3. Model &amp; Frameworks:</a:t>
            </a:r>
          </a:p>
          <a:p>
            <a:r>
              <a:rPr lang="en-US" altLang="en-IN" sz="1100" b="1" dirty="0"/>
              <a:t> -- Model Based Approaches</a:t>
            </a:r>
          </a:p>
          <a:p>
            <a:r>
              <a:rPr lang="en-US" altLang="en-IN" sz="1100" b="1" dirty="0"/>
              <a:t>      -- Data Based Approaches</a:t>
            </a:r>
          </a:p>
          <a:p>
            <a:r>
              <a:rPr lang="en-US" altLang="en-IN" sz="1100" b="1" dirty="0"/>
              <a:t>      -- ARIMA</a:t>
            </a:r>
          </a:p>
          <a:p>
            <a:r>
              <a:rPr lang="en-US" altLang="en-IN" sz="1100" b="1" dirty="0"/>
              <a:t>      -- LASSO, Ridge, ElasticNet, Bayesian Ridge</a:t>
            </a:r>
          </a:p>
          <a:p>
            <a:r>
              <a:rPr lang="en-US" altLang="en-IN" sz="1100" b="1" dirty="0"/>
              <a:t>      -- LSTM</a:t>
            </a:r>
          </a:p>
          <a:p>
            <a:r>
              <a:rPr lang="en-US" altLang="en-IN" sz="1100" b="1" dirty="0"/>
              <a:t>      -- XGB</a:t>
            </a:r>
          </a:p>
          <a:p>
            <a:r>
              <a:rPr lang="en-US" altLang="en-IN" sz="1100" b="1" dirty="0"/>
              <a:t>      -- Random Forest</a:t>
            </a:r>
            <a:endParaRPr lang="en-IN" sz="1100" dirty="0"/>
          </a:p>
          <a:p>
            <a:r>
              <a:rPr lang="en-IN" sz="1100" dirty="0"/>
              <a:t>4. </a:t>
            </a:r>
            <a:r>
              <a:rPr lang="en-IN" sz="1100" b="1" dirty="0"/>
              <a:t>Training :</a:t>
            </a:r>
          </a:p>
          <a:p>
            <a:r>
              <a:rPr lang="en-IN" sz="1100" b="1" dirty="0"/>
              <a:t>      --  Google </a:t>
            </a:r>
            <a:r>
              <a:rPr lang="en-IN" sz="1100" b="1" dirty="0" err="1"/>
              <a:t>Colab</a:t>
            </a:r>
            <a:r>
              <a:rPr lang="en-IN" sz="1100" b="1" dirty="0"/>
              <a:t> (GPU)</a:t>
            </a:r>
            <a:r>
              <a:rPr lang="en-IN" sz="1100" dirty="0"/>
              <a:t>(Training environment)</a:t>
            </a:r>
          </a:p>
          <a:p>
            <a:r>
              <a:rPr lang="en-US" altLang="en-IN" sz="1100" dirty="0"/>
              <a:t>     --</a:t>
            </a:r>
            <a:r>
              <a:rPr lang="en-US" altLang="en-IN" sz="1100" b="1" dirty="0"/>
              <a:t> Vscode(CPU) </a:t>
            </a:r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5. </a:t>
            </a:r>
            <a:r>
              <a:rPr lang="en-IN" sz="1100" b="1" dirty="0"/>
              <a:t>Evaluation Metrics: </a:t>
            </a:r>
          </a:p>
          <a:p>
            <a:r>
              <a:rPr lang="en-IN" sz="1100" dirty="0"/>
              <a:t>     -- </a:t>
            </a:r>
            <a:r>
              <a:rPr lang="en-US" altLang="en-IN" sz="1100" b="1" dirty="0"/>
              <a:t>MAPE</a:t>
            </a:r>
            <a:r>
              <a:rPr lang="en-US" altLang="en-IN" sz="1100" dirty="0"/>
              <a:t>(Mean Absolute Persentage Error)</a:t>
            </a:r>
            <a:endParaRPr lang="en-IN" sz="1100" dirty="0"/>
          </a:p>
          <a:p>
            <a:r>
              <a:rPr lang="en-US" altLang="en-IN" sz="1100" dirty="0"/>
              <a:t>-- </a:t>
            </a:r>
            <a:r>
              <a:rPr lang="en-US" altLang="en-IN" sz="1100" b="1" dirty="0"/>
              <a:t>RMSE</a:t>
            </a:r>
            <a:r>
              <a:rPr lang="en-US" altLang="en-IN" sz="1100" dirty="0"/>
              <a:t>(Root Mean Squared Error)</a:t>
            </a:r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6. </a:t>
            </a:r>
            <a:r>
              <a:rPr lang="en-IN" sz="1100" b="1" dirty="0"/>
              <a:t>Visualization Tools</a:t>
            </a:r>
            <a:r>
              <a:rPr lang="en-IN" sz="1100" dirty="0"/>
              <a:t>:</a:t>
            </a:r>
          </a:p>
          <a:p>
            <a:r>
              <a:rPr lang="en-IN" sz="1100" dirty="0"/>
              <a:t>     -- </a:t>
            </a:r>
            <a:r>
              <a:rPr lang="en-IN" sz="1100" b="1" dirty="0"/>
              <a:t>Matplotlib/Seaborn </a:t>
            </a:r>
            <a:r>
              <a:rPr lang="en-IN" sz="1100" dirty="0"/>
              <a:t>: for plotting results and metrics</a:t>
            </a:r>
          </a:p>
          <a:p>
            <a:endParaRPr lang="en-IN" sz="1100" dirty="0"/>
          </a:p>
          <a:p>
            <a:r>
              <a:rPr lang="en-IN" sz="1100" dirty="0"/>
              <a:t>7. </a:t>
            </a:r>
            <a:r>
              <a:rPr lang="en-IN" sz="1100" b="1" dirty="0"/>
              <a:t>Deployment:</a:t>
            </a:r>
          </a:p>
          <a:p>
            <a:r>
              <a:rPr lang="en-IN" sz="1100" b="1" dirty="0"/>
              <a:t>      --  </a:t>
            </a:r>
            <a:r>
              <a:rPr lang="en-IN" sz="1100" b="1" dirty="0" err="1"/>
              <a:t>Streamlit</a:t>
            </a:r>
            <a:r>
              <a:rPr lang="en-IN" sz="1100" dirty="0"/>
              <a:t>(web app for real-time inference)</a:t>
            </a:r>
          </a:p>
          <a:p>
            <a:endParaRPr lang="en-IN" sz="1100" dirty="0"/>
          </a:p>
          <a:p>
            <a:endParaRPr lang="en-IN" sz="1100" dirty="0"/>
          </a:p>
        </p:txBody>
      </p:sp>
      <p:pic>
        <p:nvPicPr>
          <p:cNvPr id="2" name="Picture 1"/>
          <p:cNvPicPr/>
          <p:nvPr/>
        </p:nvPicPr>
        <p:blipFill>
          <a:blip r:embed="rId4"/>
          <a:stretch>
            <a:fillRect/>
          </a:stretch>
        </p:blipFill>
        <p:spPr>
          <a:xfrm>
            <a:off x="5102225" y="1170305"/>
            <a:ext cx="6934200" cy="4633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207;p10"/>
          <p:cNvSpPr txBox="1">
            <a:spLocks noGrp="1"/>
          </p:cNvSpPr>
          <p:nvPr>
            <p:ph type="title"/>
          </p:nvPr>
        </p:nvSpPr>
        <p:spPr>
          <a:xfrm>
            <a:off x="167147" y="240089"/>
            <a:ext cx="11572569" cy="4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Collection and Understanding</a:t>
            </a:r>
            <a:endParaRPr sz="3200" b="1" dirty="0">
              <a:solidFill>
                <a:srgbClr val="00B0F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70" name="Google Shape;208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0" name="Google Shape;209;p10"/>
          <p:cNvSpPr txBox="1"/>
          <p:nvPr/>
        </p:nvSpPr>
        <p:spPr>
          <a:xfrm>
            <a:off x="6096000" y="1809750"/>
            <a:ext cx="6134100" cy="76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51" name="Google Shape;211;p10"/>
          <p:cNvSpPr txBox="1"/>
          <p:nvPr/>
        </p:nvSpPr>
        <p:spPr>
          <a:xfrm>
            <a:off x="1034450" y="2298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52" name="TextBox 2"/>
          <p:cNvSpPr txBox="1"/>
          <p:nvPr/>
        </p:nvSpPr>
        <p:spPr>
          <a:xfrm>
            <a:off x="412750" y="907415"/>
            <a:ext cx="6558280" cy="5435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Introduction to Data Collection: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Purpose: To train </a:t>
            </a:r>
            <a:r>
              <a:rPr lang="en-US" altLang="en-IN" dirty="0"/>
              <a:t>for models taken </a:t>
            </a:r>
            <a:r>
              <a:rPr lang="en-US" altLang="en-US" dirty="0"/>
              <a:t>Data is a structed. Dataset conatains 75,700 records and 7 columns(Datetime, Session ID, Purchase Bid(MW), Sell Bid (MW),MCV (MW), Final Scedule Volume (MW), MCP(Rs/MWh)).Data ranges from 2023-01-01-00-00-00 to 2025-02-27-13-15-00 and having 15 Min interval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 Sources: Google </a:t>
            </a:r>
            <a:r>
              <a:rPr lang="en-US" altLang="en-IN" dirty="0"/>
              <a:t>, IEX website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2. Data collection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Manual Collection</a:t>
            </a:r>
            <a:r>
              <a:rPr lang="en-IN" dirty="0"/>
              <a:t>: </a:t>
            </a:r>
            <a:r>
              <a:rPr lang="en-US" altLang="en-IN" dirty="0"/>
              <a:t>collecting importand features based on business problem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Online Datasets</a:t>
            </a:r>
            <a:r>
              <a:rPr lang="en-IN" dirty="0"/>
              <a:t>: Using </a:t>
            </a:r>
            <a:r>
              <a:rPr lang="en-US" altLang="en-IN" dirty="0"/>
              <a:t>IEX website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Synthetic Data</a:t>
            </a:r>
            <a:r>
              <a:rPr lang="en-IN" dirty="0"/>
              <a:t>: Generating data </a:t>
            </a:r>
            <a:r>
              <a:rPr lang="en-US" altLang="en-IN" dirty="0"/>
              <a:t>using AI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3.</a:t>
            </a:r>
            <a:r>
              <a:rPr lang="en-US" altLang="en-IN" b="1" dirty="0"/>
              <a:t> EDA (Exploratory Data Analysis)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b="1" dirty="0"/>
              <a:t>Joblib - </a:t>
            </a:r>
            <a:r>
              <a:rPr lang="en-US" altLang="en-IN" dirty="0"/>
              <a:t>Auto 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b="1" dirty="0"/>
              <a:t>DTale - </a:t>
            </a:r>
            <a:r>
              <a:rPr lang="en-US" altLang="en-IN" dirty="0"/>
              <a:t>Auto 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dirty="0"/>
              <a:t>Time series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dirty="0"/>
              <a:t>ACF &amp; PACF Plots</a:t>
            </a:r>
            <a:endParaRPr lang="en-IN" dirty="0"/>
          </a:p>
          <a:p>
            <a:endParaRPr lang="en-IN" dirty="0"/>
          </a:p>
        </p:txBody>
      </p:sp>
      <p:pic>
        <p:nvPicPr>
          <p:cNvPr id="2097171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244" y="907690"/>
            <a:ext cx="5014451" cy="5262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52550"/>
            <a:ext cx="5035550" cy="3616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65" y="1212215"/>
            <a:ext cx="5518785" cy="4433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" y="853440"/>
            <a:ext cx="11182350" cy="5415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927735"/>
            <a:ext cx="11053445" cy="5112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35" y="1031240"/>
            <a:ext cx="10584180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932180"/>
            <a:ext cx="1180020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902335"/>
            <a:ext cx="11833860" cy="51377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Visualization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2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3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" y="982980"/>
            <a:ext cx="10456545" cy="5057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251;g117b53b5ae0_10_104"/>
          <p:cNvSpPr txBox="1">
            <a:spLocks noGrp="1"/>
          </p:cNvSpPr>
          <p:nvPr>
            <p:ph type="title"/>
          </p:nvPr>
        </p:nvSpPr>
        <p:spPr>
          <a:xfrm>
            <a:off x="169420" y="257203"/>
            <a:ext cx="110493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Requirements</a:t>
            </a:r>
            <a:endParaRPr sz="3200" b="1" dirty="0">
              <a:solidFill>
                <a:srgbClr val="00B0F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73" name="Google Shape;252;g117b53b5ae0_10_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4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" y="845574"/>
            <a:ext cx="5605015" cy="5605015"/>
          </a:xfrm>
          <a:prstGeom prst="rect">
            <a:avLst/>
          </a:prstGeom>
        </p:spPr>
      </p:pic>
      <p:sp>
        <p:nvSpPr>
          <p:cNvPr id="1048657" name="Rectangle: Rounded Corners 3"/>
          <p:cNvSpPr/>
          <p:nvPr/>
        </p:nvSpPr>
        <p:spPr>
          <a:xfrm>
            <a:off x="5958347" y="933317"/>
            <a:ext cx="5889523" cy="21048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/>
              <a:t>Hardware Requirements:-</a:t>
            </a:r>
          </a:p>
          <a:p>
            <a:r>
              <a:rPr lang="en-IN" sz="1400" b="1" dirty="0"/>
              <a:t>For Training (Google </a:t>
            </a:r>
            <a:r>
              <a:rPr lang="en-IN" sz="1400" b="1" dirty="0" err="1"/>
              <a:t>Colab</a:t>
            </a:r>
            <a:r>
              <a:rPr lang="en-IN" sz="1400" b="1" dirty="0"/>
              <a:t> / Local GPU Server)</a:t>
            </a: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GPU</a:t>
            </a:r>
            <a:r>
              <a:rPr lang="en-IN" sz="1400" dirty="0"/>
              <a:t>: NVIDIA RTX 3090 / A100 / V100 (Recommended for faster training)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CPU</a:t>
            </a:r>
            <a:r>
              <a:rPr lang="en-IN" sz="1400" dirty="0"/>
              <a:t>: Intel i7 / </a:t>
            </a:r>
            <a:r>
              <a:rPr lang="en-IN" sz="1400" dirty="0" err="1"/>
              <a:t>Ryzen</a:t>
            </a:r>
            <a:r>
              <a:rPr lang="en-IN" sz="1400" dirty="0"/>
              <a:t> 7 or higher (if using local training)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RAM</a:t>
            </a:r>
            <a:r>
              <a:rPr lang="en-IN" sz="1400" dirty="0"/>
              <a:t>: 16GB+ (32GB recommended for large datasets)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Storage</a:t>
            </a:r>
            <a:r>
              <a:rPr lang="en-IN" sz="1400" dirty="0"/>
              <a:t>: 100GB+ SSD (More space needed for datasets and model checkpoints)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Internet</a:t>
            </a:r>
            <a:r>
              <a:rPr lang="en-IN" sz="1400" dirty="0"/>
              <a:t>: High-speed connection for dataset uploads and cloud access</a:t>
            </a:r>
          </a:p>
          <a:p>
            <a:endParaRPr lang="en-IN" sz="1100" dirty="0"/>
          </a:p>
        </p:txBody>
      </p:sp>
      <p:sp>
        <p:nvSpPr>
          <p:cNvPr id="1048658" name="Rectangle: Rounded Corners 5"/>
          <p:cNvSpPr/>
          <p:nvPr/>
        </p:nvSpPr>
        <p:spPr>
          <a:xfrm>
            <a:off x="5958205" y="3147060"/>
            <a:ext cx="5889625" cy="2825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Software Requirements :-</a:t>
            </a:r>
          </a:p>
          <a:p>
            <a:r>
              <a:rPr lang="en-IN" sz="1000" b="1" dirty="0"/>
              <a:t>OS</a:t>
            </a:r>
            <a:r>
              <a:rPr lang="en-IN" sz="1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00" dirty="0"/>
              <a:t> Windows 10+ </a:t>
            </a:r>
          </a:p>
          <a:p>
            <a:r>
              <a:rPr lang="en-IN" sz="1400" b="1" dirty="0"/>
              <a:t>Libraries &amp; Dependencies</a:t>
            </a:r>
            <a:r>
              <a:rPr lang="en-IN" sz="1400" dirty="0"/>
              <a:t>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/>
              <a:t># Basic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/>
              <a:t>numpy==1.26.4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/>
              <a:t>pandas==2.2.2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/>
              <a:t>#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000" dirty="0"/>
              <a:t>scikit-learn==1.5.1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err="1"/>
              <a:t>Streamlit</a:t>
            </a:r>
            <a:r>
              <a:rPr lang="en-IN" sz="1000" dirty="0"/>
              <a:t>: For model deployment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957570" y="3147060"/>
            <a:ext cx="5890260" cy="282067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Plotting and visualization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plotly==5.24.1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Jupyter Notebook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jupyter==1.0.0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Database connection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sqlalchemy==2.0.34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Additional libraries used in the project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dtale==3.14.1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pymysql==1.1.1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Hyperparameter Tuning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optuna==4.2.1</a:t>
            </a:r>
            <a:endParaRPr lang="en-IN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matplotlib==3.9.1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seaborn==0.13.2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# Time series analysis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statsmodels==0.14.2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scipy==1.14.1</a:t>
            </a:r>
            <a:endParaRPr lang="en-US" altLang="en-US" sz="800" dirty="0"/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altLang="en-US" sz="800" dirty="0">
                <a:sym typeface="+mn-ea"/>
              </a:rPr>
              <a:t>pmdarima==2.0.4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14;p4"/>
          <p:cNvSpPr txBox="1">
            <a:spLocks noGrp="1"/>
          </p:cNvSpPr>
          <p:nvPr>
            <p:ph type="title"/>
          </p:nvPr>
        </p:nvSpPr>
        <p:spPr>
          <a:xfrm>
            <a:off x="242944" y="242824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Leadership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589" name="Google Shape;115;p4"/>
          <p:cNvSpPr txBox="1"/>
          <p:nvPr/>
        </p:nvSpPr>
        <p:spPr>
          <a:xfrm>
            <a:off x="242944" y="860611"/>
            <a:ext cx="3537600" cy="41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54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0" name="Google Shape;118;p4"/>
          <p:cNvSpPr/>
          <p:nvPr/>
        </p:nvSpPr>
        <p:spPr>
          <a:xfrm>
            <a:off x="2094708" y="1830049"/>
            <a:ext cx="5348312" cy="122903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r>
              <a:rPr lang="en-US" alt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POURUSH KUMAR GUPTA</a:t>
            </a:r>
          </a:p>
          <a:p>
            <a:r>
              <a:rPr lang="en-I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 Data Scientist</a:t>
            </a:r>
            <a:endParaRPr lang="en-IN" sz="1600" b="1" i="0" dirty="0">
              <a:effectLst/>
              <a:latin typeface="Arial" panose="020B0604020202020204" pitchFamily="34" charset="0"/>
              <a:cs typeface="Arial" panose="020B0604020202020204" pitchFamily="34" charset="0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 i="0" u="none" strike="noStrike" cap="none" dirty="0">
                <a:solidFill>
                  <a:srgbClr val="2E75B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5" action="ppaction://hlinkfile"/>
              </a:rPr>
              <a:t>linkedin.com/in/pourush-kumar-gupta-4b1758240</a:t>
            </a:r>
            <a:endParaRPr lang="en-US" altLang="en-US" sz="1400" b="1" i="0" u="none" strike="noStrike" cap="none" dirty="0">
              <a:solidFill>
                <a:srgbClr val="2E75B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2420" y="1457960"/>
            <a:ext cx="1782445" cy="175196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63" y="1457960"/>
            <a:ext cx="1782445" cy="175196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305;p30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Data Preprocessing</a:t>
            </a:r>
            <a:endParaRPr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75" name="Google Shape;30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3" name="Rectangle 2"/>
          <p:cNvSpPr/>
          <p:nvPr/>
        </p:nvSpPr>
        <p:spPr>
          <a:xfrm>
            <a:off x="292100" y="892175"/>
            <a:ext cx="5633720" cy="542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ts val="400"/>
              </a:spcBef>
            </a:pPr>
            <a:r>
              <a:rPr lang="en-IN" sz="2000" b="1" dirty="0">
                <a:sym typeface="+mn-ea"/>
              </a:rPr>
              <a:t> Data  Preprocessing:</a:t>
            </a:r>
            <a:endParaRPr lang="en-I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Imputation: </a:t>
            </a:r>
            <a:r>
              <a:rPr lang="en-US" altLang="en-IN" sz="2000" dirty="0">
                <a:sym typeface="+mn-ea"/>
              </a:rPr>
              <a:t>Handling Null Values and Zero Values </a:t>
            </a:r>
            <a:endParaRPr lang="en-US" altLang="en-I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Feature engineering- </a:t>
            </a:r>
            <a:r>
              <a:rPr lang="en-US" altLang="en-IN" sz="2000" dirty="0">
                <a:sym typeface="+mn-ea"/>
              </a:rPr>
              <a:t>lag of 96(1day)</a:t>
            </a:r>
            <a:endParaRPr lang="en-US" altLang="en-I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Feature Scaling - </a:t>
            </a:r>
            <a:r>
              <a:rPr lang="en-US" altLang="en-IN" sz="2000" dirty="0">
                <a:sym typeface="+mn-ea"/>
              </a:rPr>
              <a:t>Robust scaling, Standard Scaling</a:t>
            </a:r>
            <a:endParaRPr lang="en-IN" sz="2000" dirty="0"/>
          </a:p>
          <a:p>
            <a:pPr lvl="0" algn="just">
              <a:spcBef>
                <a:spcPts val="400"/>
              </a:spcBef>
            </a:pPr>
            <a:r>
              <a:rPr lang="en-IN" sz="2000" b="1" dirty="0">
                <a:sym typeface="+mn-ea"/>
              </a:rPr>
              <a:t> Data Quality &amp; Challenges:</a:t>
            </a:r>
            <a:endParaRPr lang="en-I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IN" sz="2000" dirty="0">
                <a:sym typeface="+mn-ea"/>
              </a:rPr>
              <a:t>More fluctations and volatality presence, noisy data</a:t>
            </a:r>
            <a:endParaRPr lang="en-IN" sz="2000" dirty="0"/>
          </a:p>
          <a:p>
            <a:pPr lvl="0" algn="just">
              <a:spcBef>
                <a:spcPts val="400"/>
              </a:spcBef>
            </a:pPr>
            <a:r>
              <a:rPr lang="en-IN" sz="2000" b="1" dirty="0">
                <a:sym typeface="+mn-ea"/>
              </a:rPr>
              <a:t> Train-Test-Validation Split: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+mn-ea"/>
              </a:rPr>
              <a:t>Training(Upto end of 2024)  remaining Testing is 5,526 rows (Staring of 2025).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spcBef>
                <a:spcPts val="400"/>
              </a:spcBef>
            </a:pPr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7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923" y="892277"/>
            <a:ext cx="5252884" cy="52528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372;p52"/>
          <p:cNvSpPr txBox="1">
            <a:spLocks noGrp="1"/>
          </p:cNvSpPr>
          <p:nvPr>
            <p:ph type="title"/>
          </p:nvPr>
        </p:nvSpPr>
        <p:spPr>
          <a:xfrm>
            <a:off x="228600" y="228408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Model Building </a:t>
            </a:r>
            <a:endParaRPr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77" name="Google Shape;373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8" name="Google Shape;374;p52"/>
          <p:cNvSpPr txBox="1"/>
          <p:nvPr/>
        </p:nvSpPr>
        <p:spPr>
          <a:xfrm>
            <a:off x="104775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69" name="Rectangle: Rounded Corners 5"/>
          <p:cNvSpPr/>
          <p:nvPr/>
        </p:nvSpPr>
        <p:spPr>
          <a:xfrm>
            <a:off x="6096000" y="1028065"/>
            <a:ext cx="5861050" cy="527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Model Based Approaches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Data Based Approaches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ARIMA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SARIMA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LASSO,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Ridge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ElasticNet,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Bayesian Ridge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LSTM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XGB</a:t>
            </a:r>
            <a:endParaRPr lang="en-US" altLang="en-IN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IN" sz="2000" b="1" dirty="0">
                <a:sym typeface="+mn-ea"/>
              </a:rPr>
              <a:t>Random Forest</a:t>
            </a:r>
            <a:endParaRPr lang="en-US" alt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03070-A27E-6226-6231-78C7636E4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538327"/>
            <a:ext cx="5451677" cy="4254420"/>
          </a:xfrm>
          <a:prstGeom prst="flowChartAlternateProcess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64094CE9-136B-F248-3329-E0CD418B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323;p32">
            <a:extLst>
              <a:ext uri="{FF2B5EF4-FFF2-40B4-BE49-F238E27FC236}">
                <a16:creationId xmlns:a16="http://schemas.microsoft.com/office/drawing/2014/main" id="{19DE955D-5221-0033-5A28-26B44807D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9151"/>
            <a:ext cx="105156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Result  and accuracy of models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5" name="Google Shape;324;p32">
            <a:extLst>
              <a:ext uri="{FF2B5EF4-FFF2-40B4-BE49-F238E27FC236}">
                <a16:creationId xmlns:a16="http://schemas.microsoft.com/office/drawing/2014/main" id="{00FE90B4-A9C2-AF02-A22A-6B9A0CC3426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8" name="Google Shape;325;p32">
            <a:extLst>
              <a:ext uri="{FF2B5EF4-FFF2-40B4-BE49-F238E27FC236}">
                <a16:creationId xmlns:a16="http://schemas.microsoft.com/office/drawing/2014/main" id="{266E1FFC-6F6C-F03D-60B6-B2BB35ABA26D}"/>
              </a:ext>
            </a:extLst>
          </p:cNvPr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ACBB4-B8E5-4802-ACFC-1AAAFA2D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996514"/>
            <a:ext cx="11480723" cy="320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02D67-9FFC-BF4A-9B06-272811ABD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352550"/>
            <a:ext cx="11515583" cy="45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5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B282F10C-0DE4-6CA0-BE5E-59180021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323;p32">
            <a:extLst>
              <a:ext uri="{FF2B5EF4-FFF2-40B4-BE49-F238E27FC236}">
                <a16:creationId xmlns:a16="http://schemas.microsoft.com/office/drawing/2014/main" id="{4A2CC2DC-7782-0547-1247-391A4C5F0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9151"/>
            <a:ext cx="105156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Result  and accuracy of models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5" name="Google Shape;324;p32">
            <a:extLst>
              <a:ext uri="{FF2B5EF4-FFF2-40B4-BE49-F238E27FC236}">
                <a16:creationId xmlns:a16="http://schemas.microsoft.com/office/drawing/2014/main" id="{AD16229E-B44D-DC94-2622-81D2F0833066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8" name="Google Shape;325;p32">
            <a:extLst>
              <a:ext uri="{FF2B5EF4-FFF2-40B4-BE49-F238E27FC236}">
                <a16:creationId xmlns:a16="http://schemas.microsoft.com/office/drawing/2014/main" id="{49FAD772-A729-2F75-CD09-F2B9B391F530}"/>
              </a:ext>
            </a:extLst>
          </p:cNvPr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830B6-D793-8E5D-F6BA-473C1C372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3" y="872762"/>
            <a:ext cx="11035237" cy="53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179151"/>
            <a:ext cx="105156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Result Data Visualization OF XGB </a:t>
            </a:r>
            <a:endParaRPr sz="3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85" name="Google Shape;3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8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488315" y="1011555"/>
            <a:ext cx="11094085" cy="51606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427;p57"/>
          <p:cNvSpPr txBox="1">
            <a:spLocks noGrp="1"/>
          </p:cNvSpPr>
          <p:nvPr>
            <p:ph type="title"/>
          </p:nvPr>
        </p:nvSpPr>
        <p:spPr>
          <a:xfrm>
            <a:off x="185871" y="155906"/>
            <a:ext cx="11850553" cy="52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Model Deployment - Strategy</a:t>
            </a:r>
            <a:endParaRPr sz="47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05" name="Google Shape;428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06" name="Google Shape;429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07" name="Google Shape;430;p57" descr="data:image/png;base64,iVBORw0KGgoAAAANSUhEUgAAAOEAAADhCAMAAAAJbSJIAAAA81BMVEX///8/Pz8h14n3xzyi424sv+vMzMwyMjK16YtWzO+n6nArxfM9Oz4/PDs7PD8f3o3/zTxRYEc9V2I7XUxkWT83NzfUy9DJzNSHh4cqKirf398XFxemw6P8xzCkz2cbv/Bu3Xxx0bMhISHS0tLv7+8eHh60tLTHx8dXV1e9vb0mJia46oabm5tzc3OlpaV8fHyL28FGRkaOjo5kZGTm5ubz8/MNDQ3o+N3N8LJiz/Cr5nxTU1NtbW2srKztznvdz6u765aT3fTP7/vV8r9feE1HXFU6antSWFE6XUw4c1Z/bT472pb3zFNt2Kak1L6A163pzovy4uObAAAIIElEQVR4nO3d+7uaNhgHcNl2yE5Xe08LONsVRJEiztvpRe1pd+3W067//18z1HMhEd5EDgng835/2rOzYD4mhBAia7UwGAwGg8FgMBgMRlFev/nwo6K8+vVUVd5+/E3W9+GVKp9S4QYpZfz9nTqfauHp6UcJoMIG1CAUE18rbUENwlNRR1U2xGgTvhU0odo+qkMoaMQ3u2q8+0FV7rx8caIsOyF8Jm466StlPNXCnRHupglQXftpEG6NAqFaoHrhiUiotIvWQqgYqEF4AgtVN2H1QsVnoRbhCShUDUQhClGIQhSiEIUoRCEKbyu8U0pevvipjKgQ3vnjYRn581EZ+QsiFhY+vFtK2mXkkSKhUZegEIUorD4oRCEKqw8KUSgtpMQm1Jhssvtn2j64spQSYichhMiX1iW0Z2tvPu/1FotFrzd3vGE0DhLnITzbGEV903Mcb9CPrBm1aZ2EdJBxgMUgWoaSSGqPTa60FxkySD1CMs87SC9eEnE1KZkuskqbKyLsrVqEdlYLXmcwswWVJIGTV9gLRJ1Ah5DOwOMkxglYTWJBhaeC70eHkKwFwlbLAqpJpnDZNdyKOoS2JxS2+rnVhFtwkxgkahHmnkWpmDnjjbCLJxlDY1VthK1BdkclEoUXzRC21llEEkkVBfppjYStUUZTUKmSvWa0YWu+L5Rrwuwvp4bCVrTX2ezcyRAbYDitlXCvEelIsuSgVsJpMLKi4Txrosl3NtLnv4PYGlvTqM9/Z17+jKEC4di17dB3J+P92eqQawrKddK174ZJ4dD3J2uwYLVCa3MHm8T2Db6JeiFbuYD9s9chV7Fd9pi1GmmuhEk6/ISFrSjlJmyjm5LET387NbtaWOl6jtljrhgidxoufJIKTZ3Io3pd8dNC4rJnGtvbCDtlHzJCO7gmTn1g2lbFSJMW+uzaRMRUlRtopiFhiJdN7AUutExQRRsSo71ZNdsJ2QGVvXJzU7Yg+WoobSeFL0v79soaTzqbf10v4WV12pt6+mxHnLJVZT/QTkN2yN3SYl2F22qGrby/JeEuFmfsSZoOsB5VrdAIuStikK4qXTF/m3eYmtO0MB9YrZBQ/pLPXPEpeylxWKEh14QVCqlNoh53SIcVshd8z+XqfnNpBICVXQ/pcpqxiBozE2jK3hzuL3NQsa8S4TAemk7mEnZryY4lIuGm/rVY85a+P/RcVhiz38whz3FqKlzZTIscn3DQYQ1E+h6wIcKFQY5cuAqPXDj1+YH/yISWvzf54m6Amy1crPz9a/cxtaFphBnz5+MRzkedzOnXsQgd68zOvgU6CqETB/7V6ste3Ro/p3GG44nt2vm3QJwQeDZRM6HXX8fWjJ51/PSiW9azQ+7eojHC8Zkbhmlc3jIEZTdhmI0RWrwu7yaWv8cXbSyqsTDnLpZ7eug0VZi/j5LbaNJrphBcZFmyHxhC/22dhNfPLahoUyK3qp9ReypciKrmuYXs/mDCrletOAwls6gfj9qwseI1bzhcQW7DBZnt/ryY1m1f2wFC9tGbyQw15GZFvA+NQbUWctM2ZvtaOz0M7W/EaYiQ306T7o7sls5JU4UT9hPnNyMUZZ8tTvOPWWuh4XJ3Jaaxu9LYZMQ94of207wAAgp/AVKWMOY/1Ov3+8PB3u0YMGe9+/fPQEDhd/m5/6kcIQlyPpsPcGd170kXSGHh43KEtCP5QCDKP+a9Jw++z0/lwlC4jX0XfrrTGKFBzvjHxJmZA9fDugvtcc6nM4HmbTUXUuKaOR+fyhza9VV7ITGyH4ins4R+w6ZDSNhmAHad72ezQ08EHIP72rQI2VXBA3zbRgwFv5pJgFULDWZ6mfPbmHwhCQNgQO3NXHhPlBYhM/kSrl2w2U5D7WFeJeLdymvVQnp2sztoFB72C+f2dqrdCbKG1F7c9oXrWXqExI12I6IXhOLftbK53GbpLyNmSO458cp2gRVzzULi0tF6GAWbPnUY8Hr7mu26xsyK+8N+HFmzJXVvHuqAxXUJtzUUnjMgcXtChq67OQ6zqAx3Cn1C8CGMLDErgl6vRchU8bChVEwUldUjpAfUKDM0zyf+vvQIUzUsBMwzyvQHTcKrChbpoteHYJGyMwddws1TlANnM9nKXQ4ook9YVVCIQhRWHxSiEIXVB4UoRGH1QSEKUVh9UIjCA4S0eJogpPZybBXNaFJsi7dOIZlJvB0SyGBSuB01repLvlgOyLjoWrKeJzOSO5vAzAq2op42FG8YEcepsZAKXiIrmYKNqGW3CfiiZOnAr5qtVCj91gg4BX9hqUV4uyvFVfJfNVy5UOJd0DIB3xZcrVDmZcfiLIBfHFQtNPK3NB0Q6FcjlQupK/kqWSAD/i1R9RKS8LatGHeKPiHXtZ/GD2LPKRozmuy9+KR2QmK7fqdodi8lqLvw9jn8/9qiTyjYtiWZYsAK9kQVTdFbYF33+JUBde+J0g/UuNZGiyNvtdiG66UoRGH1QWFhYSm5V0bUCP95XEI+PXxSRv5VIfzufil5/qCUAMDiwnLyvAtVrpSgEIUoRCEKUYhCFKIQhShEIQpRiMLW5yMQXoDCL0cgfA8Kv95vvLB7DgpN5d1UufACflWaqbwRVQu75wLh0/8UExULu9+eCYTKiWqF3W+mCQu9hPj1s0qjQuGD7sX5M9OE94U65iZfv6gbcNQJL96fb2sP7+3tDbb/0VOFeaYu27oPBO8O9cymR7R5+bIRmxtREyZnYrOJ+6+UPjKiDDDpqF5TjQNP6g3FG6PTxAHHc2R9GAwGg8Fw+R+lY6foTIRxXgAAAABJRU5ErkJggg==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08" name="Google Shape;431;p57" descr="data:image/jpeg;base64,/9j/4AAQSkZJRgABAQAAAQABAAD/2wCEAAoHCBUREhgQERIVERQVGRIYFBQSDxEYEhkWGBUZGRkZGhocIy4lHR4uHxgZJj4nKy8xNTU1GiU7QDs0Py41NTEBDAwMEA8QGhIRHDEhISE0MTQxPzQ7MTQ4ODo0MTQxMT80PzQ1NDExQDcxMTQ8Pz8xNDQxQDw0NDE0MTQxMT8/PP/AABEIAHMBtgMBIgACEQEDEQH/xAAcAAEAAgIDAQAAAAAAAAAAAAAAAQcCBgMEBQj/xABKEAACAQMABQUJDQYGAgMAAAABAgADBBEFBgcSIRMxQWGyIjVRVHFygZGxFRYlMjNzg5OUobPR0hQjJFKCwTRCU2J0khekQ2Oi/8QAGgEBAQADAQEAAAAAAAAAAAAAAAEEBQYCA//EACgRAQABAgQEBgMAAAAAAAAAAAABAhEDITFxE0FSkQQSIjJRsSMzgf/aAAwDAQACEQMRAD8At25uAg8JPMJ5tSuzc7HyDgJx3FfecnrwPIJgHmh8V4irEqmIm0Q+tHlhlEx3pOZhPd0xEQpERAREQEREBJXnkQvPLGqPnS6+Ufz6naM4pyXXyj+fU7RnFOrp0YyYkRKJiRECYkRAmJEQJiRECYkRAmJEQJiRECYkRAmJEQJiRECYkRAmJEQJiRECYkRAmJEQJiRECYkRAyVypypKnwqSD6xNs1b1/u7Jgr1GuqPTTrOWcD/ZUOSPIciajED6g0Jpale0FuaDbyOOngwI51YdBESmtlusws6tWlWY8i6b46qiso4DrVj/ANRIkLrL35IedYPMg852aHxjEVlrprde21/VoULgpTXkt1RSoNjepIx4spPOSefpnh+/3SPjR+z236JjtCPwnX+h/ASbBoPZZVu7andLd00FVA4Q0XJAJPAkNx5pucLCw5opvTGkcofeJyeF7/dJeN/+vbfoke/7SXjZ+z236Jth2NVvHaX2d/1TxtM7Lr62U1E5O5RQSRRZxUwOfuGAz6CZ9ODhdMdoW8vM9/2kvGz9ntv0R7/tJeNn7PbfomskY4HgRwII4g+Cd/Quhq97U5G1pmo3OcYCqPCzHgojgYXTHaC8/L1/f9pLxs/Z7b9Ee/7SXjZ+z236JttjsaqsoNxeJTbpWlRZwP62ZePomN/scrqpNvd06rfyVKTU8+RgW4+gRwMLpjtBeflqnv8AtJeNn7Pbfoj3/aS8bP2e2/RPH0vomvZ1DQuabUnHHB5mHhUjgw8k6McDC6Y7QXn5fQ+qF89xY0a1Zt92UFm3VGTnwKABPZXnmuahH4Mt/MHtM2FTxnO4sWxJiPl9onJ863Xyj+fU7RnDOW6+Ufz6naM4Z09OjHTEiJRMSIgTEiIExIiBMSIgTEiIExIiBMSIgTEiIExIiBMSIgTEiIExIiBMSIgTEiIExIiBMSIgTEiIExIiBkGI5uETGIF9BpO9ODek700s0NXFantfz8JV/ofwEl6bP+9dr80vtMonX0/CVf6H8BJeuz8/Bdr80ntM2uH7Y2hs6M6Y2hWmk9q19Sr1aS07YqlSqi71GrnCMVGSHHHAm/7PdcDpSkxqU1p1qRUOEJ3GBGQy54jyEnyzRtI7JrurXqVVr24V6lRwCam8A7lhnuefjN+1E1RXRVFkL8rVqEM7hd1eAwFUeAffPb0rDavoIU9JJyCgG7VW3Bzcpv7pPVngZbequgaWjLQUlwCBv16hxlnxlmJ8AxwHQBK+07pind6x2lKmwdLd1QsOKl8szDrwQB5czd9o1V00XclM53MEjnCkgMfVA0TWLa7U5RksKdPk1JAq1lZmfHSqggKPLn0Tk1d2usXCaQpIEY45agrDd62VicjrB9EqSIG5bRNbvdK4C0xi3o5FLh3Tk/Gcnn48wHg8s0+YxAvrUVvg238we0zYVeaxqO3wdb+aPbNgV5oMWn8k7vPEs+f7r5R/PftGcczuj+8fz37RnHOgjRUxIiUTEiIG0aN1DvrmklxSpoUqDeQtVAOM44jHDmnZ/wDGukf9On9ePylsagH4Ltfmx2mnjay7RUsLprR7Z6hQIS61EAO8ueYiS5ZWV/qPf0FLvau6jiTSKvj+kHePoE13M+jtWNZqGkqZqUN5Sh3XRxh1JGRzcCD4RNC2w6BSmEv6aBGd+TrboADMVLIx6+5Iz5IuWVdEw3x4R6xJBlGUTEtjnkBweYj1wM56mhNXrm9P8NRd1HAue5pg+eeBPUMme7s61S90Kpq1gf2ekRvDm335wmfB0n1S6bu6oWVDlKjJb0KYA5sKBzBVUc56hxMXSyoE2V3xGWagp8HKMfvxPM0zqFfWlJ69Smj00BZ2p1Qd1Rzkg4+7M3y52tWytinQrVF/nO4mfQePrnW03tCtL2wuaA36NV6NRVWoncsxHBQ65GfLiTNcld6q6IW+u0tXcor72WVQSMKTzHyTdNYtmlK0tKt0t1UdqSFgjU0APEDBIPXNd2Z99KP9fYMt/X7vXdfNntLA+d4kojNwVS2OfdUn2TFhg4IwRzgjBlExIgcTgcT4BzwJiZNSZRlkZR4WRgPWZx5gZRMScSA4PSPXAziApIyASBzkA49cxLAc/D0wMomIYHm4+mciU2YbyozDwhWI9YgYxMczNKbNxVWYeFVYj7oERIiBMSIgTEiIExIiBd+9J3pw5k5mr8rQxWqTXo/CNb6H8FJe+z/vXafNJ7TKG1574VvovwUliaq7SbK1sqFvVFXfpIqPu08rkE8xzNhR7Y2hvML2U7Q6ukdrlxSrVKS2lEim9RAxepk7rFckDyTXNObS767Q0wyWyMMMKCsGI8G+SSPRNU0nXFSvVqrndepUdc8+6zlhn0GdWent2tGXjW1ancL8ak6OB5pzj1T6at69HSVoHGHo3CEMB4GGGXqIPsny3Nk1R1zuNGORTIqUXOXouTuE/wAyn/K3X09MDv6wbOb61qMKdJrqlk7lSngnd6N5ecN65yau7Nr26cctTNrS4bz1MbxHSETpPlm/2W1uwdc1VrUW6V5PfHrUzi0ltds0X+Hp1a7dAZQi56yejyQK0111Qq6LrbpJqUXzyVbGM/7WHQw+/omtT2dZ9Za+kqvK3DdyOFOkuRTRf9o6T4WPE+TAHiwLv1Kb4PoeaPbPfV5repjfwFDzR7Z7qtNPXT653YFVdqpUXdfKP579ozinJdfKP579ozim6hmJiREPSYkRA+itQO9lr82O00qfaijHSlTCk9xR5lJ/yCWvqB3stfmx2mnPpHWaxtqhpXFzSp1FALI+d4AjI6PBINQ2P6HrUUrXFVGprV3FRXUqxC5JbB4gccTsbZbtVsUo57t6yFR07qI5Y+sqPTO5pTaXYUVPJO1y+O5WmjBSetmAxKh1k1graRrGvXIHQiKTuIn8o8PWemBdeo13SvbGnWNKkXUcnV/dJ8dMA9HSMN5GErDanooW2kGdFCpcIrqAAFDKAjgD0Kf6p6Wx7TPJXL2jnCVwGQHm5RB7SvZHgmybYtG8pZpcgd1Qcbx6dx+5PoziOZyeJsb0OtR693URXVQtFA6gjJIdzg9QQZ6zOfbFfJTWlZU6aIz/AL2oVRAwQEqg4DpYMf6JuOoOjRaaOoow3WZTUfPhfuuPoIlKa5aW/bL6tXzld7cTzE7lfYT6Y5nJdezyzFHRlsAMGogqt1mp3fsIHold7YNKvUvFtc/u6KK270F3Byx6wOHpMszUmsKmjbRh0W9BPSiBD96mVRtasmp6RNQjuKqIynoJXuWHsiCWkxIiUbXsz76Uf6+wZeOnNGi7tqlqzlFqqFZhjeC7wJxnpwDKN2Z99KP0nYMuPXau1PRt06EqwpNgg8RnAP3EySQ4NB6Q0ZTcWNpUtwy5UIhUuxHP3X+ZvTOPXbVWje2zkIqV0Vmp1FUBsgZ3Wxzqcc0oXRtQpWpMh3Sr0ypHQQ4n1BWHBh1N7IHytUJCk8xAPrxL8raR0Toocn+4psMZRKe/U8pwCcyj1tHrXBo0kLu9RkVRzklj93TnoAJlo6L2UUwu/eXDux4utIhUB6e7bJPliUhtmhdaLDSLGjRZXcAncqUCpKjnIDDj6Joe1HVClbKL61QU0ZgtamvxAzfFdR0ZPAjm6fDnatA6A0TaXKfs1ZHuRvBV/bQ9Tm49wreDwidnaaoOi62ejkyPLviFVvskpq+kirqrjkKxwygjO/T44MtnWDVyjd0f2c00RWekzlEVXKI4YqCBkZxj0yqNkHfM/wDHrdunLM2haRe10bWq0mKudxFYc677BMjr4xOpDHWFbWno66oUeQQpbXIVENPeBFJ8DA45mp7GKCPTud+mj4enjfRWx3B5siVR056TnJ6TnnyZbexP5O58+n2DA2jWfQFnUanc3fJ06FvyhZSqojs+5u75HOBunh05np6E0haXNM/sj0qiJhStNVwvgBE0TbZXYU7amCdxnqswzwJRVC5/7meLsaqEXtRAe5aiSw6CVdcdo+uBvGndQrSvcpduFpU0DNcIoCo+BlSf5enPhE9bQelbCrmhZ1KDbg4pTC8FHDOOkTyNq9wyaMqBDu770UbB/wApYEj04x6ZVezyoU0pbbpxvM6nrU02OPWB6oFjbUdWaVS0e9p01StRwzlFA30yAwYDnIznPUZS0+jtdBnRl3/x7jsNPnCIJTEiJRMSIgTEiIF1b0b04syd6YPlcx5lU68H4QrfRfhJPBnu67H+PrfRfhJPBmVT7YdHg/rp2j6TEiJ6fVMSIgTEiIExIiBc+pzfwNDzR7Z7itNf1QP8DR80e2e2rTX10+qWmrq9c7qUufjv579ozjmdz8d/PftGcU2TbQyiYxD0yiYxA+itQO9lr82O00qXan30q+ZR7Anb0JtLrWlvTtUtaTrSXdDNUcMRknJAHXNY1j001/ctdOi02cICqMSo3VxzmB5sTGIHYsLx6FVK9Pg1N1dfKp5vIRkemfRtQU9JWPA5p3NIEHHEbwBGR4QejwifNWZfey2jUTRlPlDwZqj0gRxFNmyvoJyR1GSSHZ2g6XFlo6oyHdd8UaIHQzgjI81Ax9E+fBw4SwtsOmOVuktVOVoKWcf/AGP/AHC49cryWElbGyTWdAnudWbdbLNbljwYHiyDrzxA8s3zWXV6jpGjyNcHgco64FRGxjKn+3MZ82KxBBBIIIIIOCCDkEHoM3fQu0+8t1FOqqXajgOU3kq/914H0qT1yWW707jZFXDHk7uiydBqJUR8dYXeB9caR2aJaWVxc1rg1qlOk7qqJuUwwHAnJJb7vJO1/wCYOH+B4+D9p4evc/tPB1i2k3F5Se2WjSoUqilXALvUKnnAY4A/65jMydPZn30o/Sdgy39fz8F3XzZ7Syh9XtMNY3KXSItRk3sI5IU5GOceWbTpvaZWu7epava0kWqu6WWo5YDIOQCOqBpdmf3iefT7Yn1FV5m8h9k+WaT7rK/PusrY80g/2littduDkfsdHjn/AOWp+UskPP2ZlPdju/5bncz/ADbwxjr3d6WbtB0TXvLFqFqe7L02ZS+7voud5M83OQcHgd2UDRvHSqK9NilRXLqy86tknh65Y9lteqKoFezV2A4tTqlVY+HdKnd9Zkkh2Nneo1xbXQu7tFohAwRN5S7M3DOF4AAdfHwTa9pfeuv5KfbEra72l3VS5SvyaLTpFilurtusxGN5352Izw4AdUjWDaPWvbZ7V7amivu5dalQsMEHgCOqBnsg75n/AI9bt05v+1fvVU8+3/GSU/qtrA+jbj9qp01qNuOm67Mq4Yqc5Hm/fPb1m2h1tIWzWr29OmrsjF0dyw3GDDgR1RYu02WzsTP7u68+n2JUk2fVHXKpoxXSnRSryjKxLs643RjhgSpDcdtvNa+W49lOeNsc/wAe/wAxU7aTxdbtcKmkxTFSilLkuUxuOzZ393Ocj/bOpqrrE+jaxuEppVZkZN12ZRgkHOR5sHNbW17vW3ztDtGVbqD30tfnG/Ded/WfaBV0jbm1e3p01Lo+8juWyhyBgia5oTSTWlzTukQO1JiwRiQpypXBI86RX0Frn3tu/wDjXH4bT5xm+aW2oV7q3q2zWtJFrI6FlqOSodSpIBHE8ZoMsJLKJjEKyiYxAyiYxAuTMZmGYzMWzk7qt11/x9X6L8FZYGq+rmhqtlQqXVSiK7KDUDXgRt7J51zw6JXuun+Pq/RfhLPCn3jSHUYH6qdo+l6e9TQP+rQ+3p+qPepoH/Vofb0/VKLwIwJX1Xfc6raCCOVq0N4KxX+OQ8cHHDelIiRgRAyiYxAyiYxAuLVI/wAFR83+89oNPC1UP8FR83+89kNMSqM5c9i1fkneVN3Px389+0ZxTkuPlH89+0ZxTNb6NExIiHpMSIgTEiIExIiBd+p+rVhcWFtWrW1F6nJpvMw4lhz7wBwT5RPU1q1wttHUiquj193FKgjDIOMKWx8RB/bhPn1HK/FJXPPukjPqkSWLue6uXq1Hq1GLu7M7selmOT6OqcMiJRMSIgTEiIExIiBMSIgTEiIExIiBMSIgTEiIExIiBMSIgTEiIExIiBMSIgTEiIFyXFMo7IedWZT6DiYZm1616GJJuKS73+oo5+HSB09c1HM+E02cv4jBqwa5if5s4K2j6LsWejSdjjJakrMcDAySPABMPcm38Wo/U0/ynazJzI+cYtcaVS6vuTbeLUfqaf5R7k23i1H6mn+U7WYzC8avqnu6vuTbeLUfqaf5R7k23i1H6mn+U7eYzJmvGr6p7up7k23i1H6mn+Ue5Nt4tR+pp/lO3mTmM141fVPd1Pci28Wo/U0/yj3ItvFqP1NP8p28xmMzjV9Upo01RQqqqgcyqoCjyATMGYZkgzzZIqzU/cn94/nv2jMJlc/Hfz37RnHMt1FOjKJjEPTKJjEDKJjEDKJjEDKJjEDKJjEDKJjEDKJjEDKJjEDKJjEDKJjEDKJjEDKJjEDKJjEDKJjEDKJjEDKJjEDKJjEDKJjOS3oPVdadNGqO5wqIpLE9QED2dU9X30jXagg+IjOfAMMqgf8A6PqMS7tmuqPuZbE1cG4rYaqQchQPioD04yfSTElyzcTNb1i0XR3eU5MB/CCwz5QDgxEk6MTxsROFVs0dueRET5OZkiIgJMRIpERIqYiIVMCIgjVUFz8o/nv2jOOImS6ynQiIh6IiICIiAiIgIiICIiAiIgIiICIiAiIgIiICIiAiIgIiICIiAiIgIiICIiB29G0VeqFYZGRwyR7J9J6r6uWtmga2t0ps3xn7pqh4fzsScdWYiSSGwxESK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92" name="Google Shape;432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9093"/>
            <a:ext cx="5492546" cy="5492546"/>
          </a:xfrm>
          <a:prstGeom prst="rect">
            <a:avLst/>
          </a:prstGeom>
        </p:spPr>
      </p:pic>
      <p:sp>
        <p:nvSpPr>
          <p:cNvPr id="1048709" name="Rectangle 1"/>
          <p:cNvSpPr/>
          <p:nvPr/>
        </p:nvSpPr>
        <p:spPr>
          <a:xfrm>
            <a:off x="6027174" y="1229032"/>
            <a:ext cx="5928852" cy="47194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ensure seamless accessibility and user interaction, the streamlit app can be prepared </a:t>
            </a:r>
          </a:p>
          <a:p>
            <a:pPr algn="ctr"/>
            <a:r>
              <a:rPr lang="en-US" b="1" dirty="0"/>
              <a:t>Key points added in </a:t>
            </a:r>
            <a:r>
              <a:rPr lang="en-US" b="1" dirty="0" err="1"/>
              <a:t>streamlit</a:t>
            </a:r>
            <a:r>
              <a:rPr lang="en-US" dirty="0"/>
              <a:t>:-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User Database Credentials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Raw excel or CSV file to upload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Confidence Interval of forecasted values (90%, 95%, 99%)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How many Forecasted values we do forecast, that option will added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Predict allocated to forecast future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plot is displayed for forecasted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forecasted data along with its confidence values displayed in tabular format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Save that table to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dirty="0"/>
              <a:t>Retrain the model in streamlit itself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Google Shape;440;p21"/>
          <p:cNvSpPr txBox="1">
            <a:spLocks noGrp="1"/>
          </p:cNvSpPr>
          <p:nvPr>
            <p:ph type="title"/>
          </p:nvPr>
        </p:nvSpPr>
        <p:spPr>
          <a:xfrm>
            <a:off x="228601" y="231347"/>
            <a:ext cx="11702143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Screen shots of output </a:t>
            </a:r>
            <a:endParaRPr sz="3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 panose="02020603050405020304"/>
            </a:endParaRPr>
          </a:p>
        </p:txBody>
      </p:sp>
      <p:pic>
        <p:nvPicPr>
          <p:cNvPr id="2097194" name="Google Shape;441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A05B22-F4A5-95C0-757F-30534582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955687"/>
            <a:ext cx="11227443" cy="5016175"/>
          </a:xfrm>
          <a:prstGeom prst="round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29594AEA-2E97-4BF7-29A5-7A0F7356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Google Shape;440;p21">
            <a:extLst>
              <a:ext uri="{FF2B5EF4-FFF2-40B4-BE49-F238E27FC236}">
                <a16:creationId xmlns:a16="http://schemas.microsoft.com/office/drawing/2014/main" id="{BB8E7590-2922-37DA-8DA0-7C6DBEF8D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1" y="231347"/>
            <a:ext cx="11702143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Screen shots of output </a:t>
            </a:r>
            <a:endParaRPr sz="3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 panose="02020603050405020304"/>
            </a:endParaRPr>
          </a:p>
        </p:txBody>
      </p:sp>
      <p:pic>
        <p:nvPicPr>
          <p:cNvPr id="2097194" name="Google Shape;441;p21">
            <a:extLst>
              <a:ext uri="{FF2B5EF4-FFF2-40B4-BE49-F238E27FC236}">
                <a16:creationId xmlns:a16="http://schemas.microsoft.com/office/drawing/2014/main" id="{E970FE94-A6EE-22AD-3627-0A8F7B349675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CC302C-2E32-ED7F-45ED-DDA2ADFDA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0" y="942140"/>
            <a:ext cx="10799180" cy="51589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40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Google Shape;440;p21"/>
          <p:cNvSpPr txBox="1">
            <a:spLocks noGrp="1"/>
          </p:cNvSpPr>
          <p:nvPr>
            <p:ph type="title"/>
          </p:nvPr>
        </p:nvSpPr>
        <p:spPr>
          <a:xfrm>
            <a:off x="228601" y="231347"/>
            <a:ext cx="11702143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Screen shots of output </a:t>
            </a:r>
            <a:endParaRPr sz="3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 panose="02020603050405020304"/>
            </a:endParaRPr>
          </a:p>
        </p:txBody>
      </p:sp>
      <p:pic>
        <p:nvPicPr>
          <p:cNvPr id="2097194" name="Google Shape;441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E7C46-D797-9F9D-D22F-8EC2EC876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0" y="928741"/>
            <a:ext cx="10799180" cy="5200868"/>
          </a:xfrm>
          <a:prstGeom prst="round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461;g119d570088c_0_0"/>
          <p:cNvSpPr txBox="1">
            <a:spLocks noGrp="1"/>
          </p:cNvSpPr>
          <p:nvPr>
            <p:ph type="title"/>
          </p:nvPr>
        </p:nvSpPr>
        <p:spPr>
          <a:xfrm>
            <a:off x="228600" y="242232"/>
            <a:ext cx="105156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Video of output </a:t>
            </a:r>
            <a:endParaRPr sz="3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 panose="02020603050405020304"/>
            </a:endParaRPr>
          </a:p>
        </p:txBody>
      </p:sp>
      <p:pic>
        <p:nvPicPr>
          <p:cNvPr id="2097197" name="Google Shape;462;g119d570088c_0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creen Recording 2025-03-20 225548">
            <a:hlinkClick r:id="" action="ppaction://media"/>
            <a:extLst>
              <a:ext uri="{FF2B5EF4-FFF2-40B4-BE49-F238E27FC236}">
                <a16:creationId xmlns:a16="http://schemas.microsoft.com/office/drawing/2014/main" id="{171AAC30-3DF7-ACF8-FBA2-D9637CD64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56" t="1826"/>
          <a:stretch/>
        </p:blipFill>
        <p:spPr>
          <a:xfrm>
            <a:off x="537871" y="902825"/>
            <a:ext cx="10087688" cy="4999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20"/>
    </mc:Choice>
    <mc:Fallback xmlns="">
      <p:transition spd="slow" advTm="5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123;p5"/>
          <p:cNvSpPr txBox="1">
            <a:spLocks noGrp="1"/>
          </p:cNvSpPr>
          <p:nvPr>
            <p:ph type="title"/>
          </p:nvPr>
        </p:nvSpPr>
        <p:spPr>
          <a:xfrm>
            <a:off x="260685" y="228480"/>
            <a:ext cx="10515600" cy="43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Members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56" name="Google Shape;126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4" name="Google Shape;128;p5"/>
          <p:cNvSpPr txBox="1"/>
          <p:nvPr/>
        </p:nvSpPr>
        <p:spPr>
          <a:xfrm>
            <a:off x="6775269" y="2656114"/>
            <a:ext cx="3204754" cy="71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95" name="Google Shape;129;p5"/>
          <p:cNvSpPr txBox="1"/>
          <p:nvPr/>
        </p:nvSpPr>
        <p:spPr>
          <a:xfrm>
            <a:off x="7807235" y="2616925"/>
            <a:ext cx="3178500" cy="71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96" name="Google Shape;130;p5"/>
          <p:cNvSpPr txBox="1"/>
          <p:nvPr/>
        </p:nvSpPr>
        <p:spPr>
          <a:xfrm>
            <a:off x="361407" y="5390605"/>
            <a:ext cx="2455800" cy="85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97" name="Google Shape;131;p5"/>
          <p:cNvSpPr txBox="1"/>
          <p:nvPr/>
        </p:nvSpPr>
        <p:spPr>
          <a:xfrm>
            <a:off x="4066905" y="5226841"/>
            <a:ext cx="2455800" cy="71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98" name="Google Shape;132;p5"/>
          <p:cNvSpPr txBox="1"/>
          <p:nvPr/>
        </p:nvSpPr>
        <p:spPr>
          <a:xfrm>
            <a:off x="8138162" y="5248612"/>
            <a:ext cx="2455816" cy="8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99" name="Google Shape;133;p5"/>
          <p:cNvSpPr txBox="1"/>
          <p:nvPr/>
        </p:nvSpPr>
        <p:spPr>
          <a:xfrm>
            <a:off x="8151225" y="5300864"/>
            <a:ext cx="2455816" cy="8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00" name="Google Shape;134;p5"/>
          <p:cNvSpPr txBox="1"/>
          <p:nvPr/>
        </p:nvSpPr>
        <p:spPr>
          <a:xfrm>
            <a:off x="8216538" y="5198931"/>
            <a:ext cx="2455800" cy="71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01" name="Rectangle: Rounded Corners 3"/>
          <p:cNvSpPr/>
          <p:nvPr/>
        </p:nvSpPr>
        <p:spPr>
          <a:xfrm>
            <a:off x="2324735" y="2331547"/>
            <a:ext cx="4773983" cy="892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AATHISAKTHI G</a:t>
            </a:r>
          </a:p>
          <a:p>
            <a:r>
              <a:rPr lang="en-US" sz="18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https://www.linkedin.com/in/aathisakthi-g</a:t>
            </a:r>
            <a:endParaRPr lang="en-US" sz="1800" dirty="0"/>
          </a:p>
        </p:txBody>
      </p:sp>
      <p:sp>
        <p:nvSpPr>
          <p:cNvPr id="3" name="Oval 2"/>
          <p:cNvSpPr/>
          <p:nvPr/>
        </p:nvSpPr>
        <p:spPr>
          <a:xfrm>
            <a:off x="873760" y="1941195"/>
            <a:ext cx="1450975" cy="14878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0B48B81-E09A-7413-6588-FAAD88F9C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19" y="1941195"/>
            <a:ext cx="1450975" cy="148780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Google Shape;482;p33"/>
          <p:cNvSpPr txBox="1">
            <a:spLocks noGrp="1"/>
          </p:cNvSpPr>
          <p:nvPr>
            <p:ph type="title"/>
          </p:nvPr>
        </p:nvSpPr>
        <p:spPr>
          <a:xfrm>
            <a:off x="76200" y="166028"/>
            <a:ext cx="107442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Queries ?  </a:t>
            </a:r>
            <a:endParaRPr sz="3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97199" name="Google Shape;483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86998" y="1168646"/>
            <a:ext cx="7218003" cy="452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0" name="Google Shape;484;p3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489;p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15533" y="6151969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1" name="Google Shape;490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02" name="Google Shape;491;p60" descr="Attitudes 2 Animal Cognition Survey – The Anthrozoologist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163275" y="50625"/>
            <a:ext cx="105156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Contents</a:t>
            </a:r>
            <a:endParaRPr sz="3200" b="1" dirty="0">
              <a:solidFill>
                <a:srgbClr val="0070C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08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2097158" name="Google Shape;141;gf3a8d4be09_2_1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9" name="Google Shape;142;gf3a8d4be09_2_180"/>
          <p:cNvSpPr txBox="1"/>
          <p:nvPr/>
        </p:nvSpPr>
        <p:spPr>
          <a:xfrm>
            <a:off x="231995" y="851560"/>
            <a:ext cx="11407822" cy="549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Problem</a:t>
            </a:r>
            <a:endParaRPr sz="3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Objective &amp; Constraints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Success criteria</a:t>
            </a:r>
            <a:endParaRPr sz="3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Architecture</a:t>
            </a:r>
            <a:endParaRPr sz="3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collection and details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IN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Requirements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Visualization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Preprocessing</a:t>
            </a:r>
            <a:endParaRPr sz="3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Modeling </a:t>
            </a:r>
            <a:endParaRPr sz="32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Evaluation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 Visualization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Deployment</a:t>
            </a:r>
            <a:endParaRPr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77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9" name="Google Shape;176;p14"/>
          <p:cNvSpPr txBox="1"/>
          <p:nvPr/>
        </p:nvSpPr>
        <p:spPr>
          <a:xfrm>
            <a:off x="194991" y="194654"/>
            <a:ext cx="11711873" cy="4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1200"/>
            </a:pPr>
            <a:r>
              <a:rPr lang="en-US" sz="3200" b="1" dirty="0">
                <a:solidFill>
                  <a:srgbClr val="00B0F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                                CRISP-ML(Q) </a:t>
            </a:r>
            <a:endParaRPr lang="en-IN" sz="3200" b="1" dirty="0">
              <a:solidFill>
                <a:srgbClr val="00B0F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40" name="TextBox 5"/>
          <p:cNvSpPr txBox="1"/>
          <p:nvPr/>
        </p:nvSpPr>
        <p:spPr>
          <a:xfrm>
            <a:off x="194991" y="1769807"/>
            <a:ext cx="6953061" cy="224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There are six stages of CRISP-ML(Q) Methodology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1.Business and data understanding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2.Data preparation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3.Model building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4.Model evaluation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5.Model deployment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6.Monitoring and maintenance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67" name="Picture 2" descr="Немає опису світлини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5934" y="1290483"/>
            <a:ext cx="5041491" cy="42770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159;p12"/>
          <p:cNvSpPr txBox="1">
            <a:spLocks noGrp="1"/>
          </p:cNvSpPr>
          <p:nvPr>
            <p:ph type="title"/>
          </p:nvPr>
        </p:nvSpPr>
        <p:spPr>
          <a:xfrm>
            <a:off x="228600" y="228430"/>
            <a:ext cx="10515600" cy="43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Problem</a:t>
            </a:r>
            <a:endParaRPr sz="3200" b="1" dirty="0">
              <a:solidFill>
                <a:srgbClr val="0070C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21" name="Text Placeholder 2"/>
          <p:cNvSpPr>
            <a:spLocks noGrp="1"/>
          </p:cNvSpPr>
          <p:nvPr>
            <p:ph type="body" idx="4294967295"/>
          </p:nvPr>
        </p:nvSpPr>
        <p:spPr>
          <a:xfrm>
            <a:off x="4679950" y="1825625"/>
            <a:ext cx="7512050" cy="392588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In power trading, price volatility and demand-supply imbalances create significant financial risks for market participants. Accurately forecasting electricity prices, demand patterns, and renewable energy generation can enhance decision-making for utilities, grid operators, and power traders. The challenge lies in integrating multiple data sources, handling market uncertainties, and optimizing trading strategies in real-time.</a:t>
            </a:r>
          </a:p>
        </p:txBody>
      </p:sp>
      <p:pic>
        <p:nvPicPr>
          <p:cNvPr id="2097161" name="Google Shape;16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3" y="2045110"/>
            <a:ext cx="3605980" cy="33724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168;p7"/>
          <p:cNvSpPr txBox="1">
            <a:spLocks noGrp="1"/>
          </p:cNvSpPr>
          <p:nvPr>
            <p:ph type="body" idx="2"/>
          </p:nvPr>
        </p:nvSpPr>
        <p:spPr>
          <a:xfrm>
            <a:off x="314632" y="4237703"/>
            <a:ext cx="5683018" cy="90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fontScale="80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Business Objective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srgbClr val="353744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Minimizing financial risks and procurement costs in power trading.</a:t>
            </a:r>
          </a:p>
        </p:txBody>
      </p:sp>
      <p:pic>
        <p:nvPicPr>
          <p:cNvPr id="2097163" name="Google Shape;171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3" name="Text Placeholder 2"/>
          <p:cNvSpPr>
            <a:spLocks noGrp="1"/>
          </p:cNvSpPr>
          <p:nvPr>
            <p:ph type="body" idx="4"/>
          </p:nvPr>
        </p:nvSpPr>
        <p:spPr>
          <a:xfrm>
            <a:off x="6172203" y="4237703"/>
            <a:ext cx="5683018" cy="12486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Business Constraints: </a:t>
            </a:r>
          </a:p>
          <a:p>
            <a:pPr marL="114300" indent="0">
              <a:buNone/>
            </a:pPr>
            <a:r>
              <a:rPr lang="en-US" altLang="en-US" sz="1800" dirty="0"/>
              <a:t>Maximize trading returns</a:t>
            </a:r>
            <a:endParaRPr lang="en-IN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97164" name="Picture 2" descr="Scalability of Ideas - THE WAV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1303" y="589934"/>
            <a:ext cx="5093110" cy="3313472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502920"/>
            <a:ext cx="3812540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159;p12"/>
          <p:cNvSpPr txBox="1">
            <a:spLocks noGrp="1"/>
          </p:cNvSpPr>
          <p:nvPr>
            <p:ph type="title"/>
          </p:nvPr>
        </p:nvSpPr>
        <p:spPr>
          <a:xfrm>
            <a:off x="228600" y="177836"/>
            <a:ext cx="10515600" cy="5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Success Criteria</a:t>
            </a:r>
            <a:endParaRPr sz="3200" b="1" dirty="0">
              <a:solidFill>
                <a:srgbClr val="0070C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21" name="Text Placeholder 2"/>
          <p:cNvSpPr>
            <a:spLocks noGrp="1"/>
          </p:cNvSpPr>
          <p:nvPr>
            <p:ph type="body" idx="4294967295"/>
          </p:nvPr>
        </p:nvSpPr>
        <p:spPr>
          <a:xfrm>
            <a:off x="688258" y="1120876"/>
            <a:ext cx="6656439" cy="4932873"/>
          </a:xfrm>
        </p:spPr>
        <p:txBody>
          <a:bodyPr>
            <a:normAutofit/>
          </a:bodyPr>
          <a:lstStyle/>
          <a:p>
            <a:r>
              <a:rPr lang="en-US" dirty="0"/>
              <a:t>Business Success Criteria: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ML Success Criteria: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Economic Success Criteria: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97161" name="Google Shape;16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/>
          <p:cNvSpPr/>
          <p:nvPr/>
        </p:nvSpPr>
        <p:spPr>
          <a:xfrm>
            <a:off x="1396365" y="3142615"/>
            <a:ext cx="5398135" cy="7251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dirty="0"/>
              <a:t>Achieving a Mean Absolute Percentage Error (MAPE) below 10% compared to baseline models</a:t>
            </a:r>
          </a:p>
          <a:p>
            <a:endParaRPr lang="en-US" alt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1396365" y="1750060"/>
            <a:ext cx="5398135" cy="8413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dirty="0"/>
              <a:t>At least 15-20% reduction in financial risks due to price volatility, leading to increased profitability for power traders and utilities.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396365" y="4935855"/>
            <a:ext cx="5398135" cy="8020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/>
              <a:t>Optimized trading strategies leading to 5-10% savings in energy procurement costs and a 10-15% increase in returns frompowertrading.</a:t>
            </a:r>
          </a:p>
        </p:txBody>
      </p:sp>
      <p:pic>
        <p:nvPicPr>
          <p:cNvPr id="1026" name="Picture 2" descr="Project Success Criteria - Yassine Toun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73" y="1120876"/>
            <a:ext cx="5152104" cy="46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47;gf3a8d4be09_2_92"/>
          <p:cNvSpPr txBox="1">
            <a:spLocks noGrp="1"/>
          </p:cNvSpPr>
          <p:nvPr>
            <p:ph type="title"/>
          </p:nvPr>
        </p:nvSpPr>
        <p:spPr>
          <a:xfrm>
            <a:off x="228600" y="242232"/>
            <a:ext cx="10515600" cy="4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Overview and Scope</a:t>
            </a:r>
            <a:endParaRPr sz="3200" b="1" dirty="0">
              <a:solidFill>
                <a:srgbClr val="0070C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8613" name="Google Shape;148;gf3a8d4be09_2_92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097159" name="Google Shape;149;gf3a8d4be09_2_9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4" name="Google Shape;150;gf3a8d4be09_2_92"/>
          <p:cNvSpPr txBox="1"/>
          <p:nvPr/>
        </p:nvSpPr>
        <p:spPr>
          <a:xfrm>
            <a:off x="4099475" y="1187700"/>
            <a:ext cx="2164800" cy="4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15" name="Google Shape;151;gf3a8d4be09_2_92"/>
          <p:cNvSpPr txBox="1"/>
          <p:nvPr/>
        </p:nvSpPr>
        <p:spPr>
          <a:xfrm>
            <a:off x="6053425" y="2493975"/>
            <a:ext cx="3409800" cy="4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16" name="Google Shape;152;gf3a8d4be09_2_92"/>
          <p:cNvSpPr txBox="1"/>
          <p:nvPr/>
        </p:nvSpPr>
        <p:spPr>
          <a:xfrm>
            <a:off x="5938500" y="3792975"/>
            <a:ext cx="3275700" cy="5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17" name="Google Shape;153;gf3a8d4be09_2_92"/>
          <p:cNvSpPr txBox="1"/>
          <p:nvPr/>
        </p:nvSpPr>
        <p:spPr>
          <a:xfrm>
            <a:off x="-1091900" y="2720225"/>
            <a:ext cx="3888600" cy="5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751FD-693B-10A3-E476-9E9E32D36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" y="1007670"/>
            <a:ext cx="11850754" cy="4918568"/>
          </a:xfrm>
          <a:prstGeom prst="round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973</Words>
  <Application>Microsoft Office PowerPoint</Application>
  <PresentationFormat>Widescreen</PresentationFormat>
  <Paragraphs>216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Georgia</vt:lpstr>
      <vt:lpstr>Open Sans</vt:lpstr>
      <vt:lpstr>Times New Roman</vt:lpstr>
      <vt:lpstr>Office Theme</vt:lpstr>
      <vt:lpstr>1_Office Theme</vt:lpstr>
      <vt:lpstr>AI-Powered Electricity Price Forecasting</vt:lpstr>
      <vt:lpstr>Project Leadership</vt:lpstr>
      <vt:lpstr>Team Members</vt:lpstr>
      <vt:lpstr>Contents</vt:lpstr>
      <vt:lpstr>PowerPoint Presentation</vt:lpstr>
      <vt:lpstr>Business Problem</vt:lpstr>
      <vt:lpstr>PowerPoint Presentation</vt:lpstr>
      <vt:lpstr>Success Criteria</vt:lpstr>
      <vt:lpstr>Project Overview and Scope</vt:lpstr>
      <vt:lpstr>Technical Stacks</vt:lpstr>
      <vt:lpstr>Data Collection and Understanding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 </vt:lpstr>
      <vt:lpstr>System Requirements</vt:lpstr>
      <vt:lpstr>Data Preprocessing</vt:lpstr>
      <vt:lpstr>Model Building </vt:lpstr>
      <vt:lpstr>Result  and accuracy of models</vt:lpstr>
      <vt:lpstr>Result  and accuracy of models</vt:lpstr>
      <vt:lpstr>Result Data Visualization OF XGB </vt:lpstr>
      <vt:lpstr>Model Deployment - Strategy</vt:lpstr>
      <vt:lpstr>Screen shots of output </vt:lpstr>
      <vt:lpstr>Screen shots of output </vt:lpstr>
      <vt:lpstr>Screen shots of output </vt:lpstr>
      <vt:lpstr>Video of output </vt:lpstr>
      <vt:lpstr>Queries ?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Daya vallepu</dc:creator>
  <cp:lastModifiedBy>Nideesh AG</cp:lastModifiedBy>
  <cp:revision>10</cp:revision>
  <dcterms:created xsi:type="dcterms:W3CDTF">2025-02-01T02:22:00Z</dcterms:created>
  <dcterms:modified xsi:type="dcterms:W3CDTF">2025-03-21T05:29:38Z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a18e42d3d7164efa94d7d758c7748018</vt:lpwstr>
  </property>
  <property fmtid="{D5CDD505-2E9C-101B-9397-08002B2CF9AE}" pid="3" name="KSOProductBuildVer">
    <vt:lpwstr>1033-12.2.0.20326</vt:lpwstr>
  </property>
</Properties>
</file>